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/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6175652522601336"/>
                  <c:y val="2.4800024996875394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Налог на доходы физических лиц 547,0</a:t>
                    </a:r>
                    <a:r>
                      <a:rPr lang="ru-RU" baseline="0"/>
                      <a:t> тыс.руб.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16132700860309129"/>
                  <c:y val="8.3305211848518929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Безвозмездные поступления 45280,8 тыс.руб.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'Лист1'!$A$2:$A$3</c:f>
              <c:strCache>
                <c:ptCount val="2"/>
                <c:pt idx="0">
                  <c:v>Налог на доходы физических лиц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'Лист1'!$B$2:$B$3</c:f>
              <c:numCache>
                <c:formatCode>General</c:formatCode>
                <c:ptCount val="2"/>
                <c:pt idx="0">
                  <c:v>1.2</c:v>
                </c:pt>
                <c:pt idx="1">
                  <c:v>98.8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scene3d>
      <a:camera prst="orthographicFront"/>
      <a:lightRig rig="threePt" dir="t"/>
    </a:scene3d>
    <a:sp3d>
      <a:bevelB w="101600" prst="relaxedInset"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6309296749876402E-2"/>
                  <c:y val="2.630839826537211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Общегосударственные вопросы 11575,1 тыс.руб.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4.5152942132348807E-2"/>
                  <c:y val="0.2222741650792541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безопасность 5,0</a:t>
                    </a:r>
                    <a:r>
                      <a:rPr lang="ru-RU" baseline="0"/>
                      <a:t> тыс.руб</a:t>
                    </a:r>
                  </a:p>
                  <a:p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0.27286872995042305"/>
                  <c:y val="0.1572362829646294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экономика 9114,6 тыс.руб.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1.3696230679498395E-2"/>
                  <c:y val="8.967535308086495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Жилищно-коммунальное</a:t>
                    </a:r>
                    <a:r>
                      <a:rPr lang="ru-RU" baseline="0"/>
                      <a:t> хозяйство 15642,7 тыс.руб.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1.6630787143827031E-2"/>
                  <c:y val="0.1334256654025620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Охрана окр. среды 75,0 тыс.руб.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-1.6345896961676331E-2"/>
                  <c:y val="-8.425228500026217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Образование  300,0 тыс.руб.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-4.7866714773802381E-2"/>
                  <c:y val="-0.1736085278381812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Культура</a:t>
                    </a:r>
                    <a:r>
                      <a:rPr lang="ru-RU" baseline="0"/>
                      <a:t> и кинемотграфия 6084,2 тыс.руб.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6.0144534859541438E-2"/>
                  <c:y val="-6.832125817943961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Социальная политика 1865,5 тыс.руб.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>
                <c:manualLayout>
                  <c:x val="0.14584914143911032"/>
                  <c:y val="-1.934011489288398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Физическая культура и спорт 1085,7 тыс.руб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>
                <c:manualLayout>
                  <c:x val="0.29163614066930427"/>
                  <c:y val="-3.852232072640664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Средства массовой информации 80,0 тыс.руб.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'Лист1'!$A$2:$A$11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Национаьная безопасность и правоохранительная деятельностть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кинемотграфия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'Лист1'!$B$2:$B$11</c:f>
              <c:numCache>
                <c:formatCode>General</c:formatCode>
                <c:ptCount val="10"/>
                <c:pt idx="0">
                  <c:v>25.259999999999994</c:v>
                </c:pt>
                <c:pt idx="1">
                  <c:v>1.0000000000000004E-2</c:v>
                </c:pt>
                <c:pt idx="2">
                  <c:v>19.89</c:v>
                </c:pt>
                <c:pt idx="3">
                  <c:v>34.14</c:v>
                </c:pt>
                <c:pt idx="4">
                  <c:v>0.16</c:v>
                </c:pt>
                <c:pt idx="5">
                  <c:v>0.65000000000000024</c:v>
                </c:pt>
                <c:pt idx="6">
                  <c:v>13.28</c:v>
                </c:pt>
                <c:pt idx="7">
                  <c:v>4.07</c:v>
                </c:pt>
                <c:pt idx="8">
                  <c:v>2.3699999999999997</c:v>
                </c:pt>
                <c:pt idx="9">
                  <c:v>0.17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039010847516471"/>
          <c:y val="0"/>
          <c:w val="0.28960989152483563"/>
          <c:h val="1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8386D-8574-47C1-9D30-52DF7983482C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F0ADC53-9C17-433D-B2EC-07619D2D2309}">
      <dgm:prSet phldrT="[Текст]" custT="1"/>
      <dgm:spPr>
        <a:xfrm>
          <a:off x="0" y="7"/>
          <a:ext cx="2995357" cy="1523677"/>
        </a:xfrm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Доходы </a:t>
          </a:r>
        </a:p>
      </dgm:t>
    </dgm:pt>
    <dgm:pt modelId="{A6130D11-A9A8-4595-9818-379C1BD01889}" type="par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FEC542B-FBDB-4176-870F-AF42649E48B5}" type="sib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0C8B45F-944E-4CA1-97C7-4D2C9E8DF6F9}">
      <dgm:prSet phldrT="[Текст]" custT="1"/>
      <dgm:spPr>
        <a:xfrm rot="5400000">
          <a:off x="5048426" y="-1898392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45 827,8руб</a:t>
          </a:r>
          <a:r>
            <a:rPr lang="ru-RU" sz="3200" dirty="0" smtClean="0"/>
            <a:t>.</a:t>
          </a:r>
          <a:endParaRPr kumimoji="0" lang="ru-RU" sz="1600" b="1" i="0" u="none" strike="noStrike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gm:t>
    </dgm:pt>
    <dgm:pt modelId="{6C0C7304-6631-4465-B84E-D16D19D3255F}" type="par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56E64F89-108A-405E-8644-6E684D633203}" type="sib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93844F2-7DB1-4A26-9B43-035B8B83FA66}">
      <dgm:prSet phldrT="[Текст]" custT="1"/>
      <dgm:spPr>
        <a:xfrm>
          <a:off x="0" y="1602170"/>
          <a:ext cx="2995357" cy="1523677"/>
        </a:xfrm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Расходы</a:t>
          </a:r>
          <a:endParaRPr lang="ru-RU" sz="1200" b="1" dirty="0">
            <a:latin typeface="+mn-lt"/>
            <a:ea typeface="+mn-ea"/>
            <a:cs typeface="Arial" pitchFamily="34" charset="0"/>
          </a:endParaRPr>
        </a:p>
      </dgm:t>
    </dgm:pt>
    <dgm:pt modelId="{91ABB895-0F4F-4E1F-B552-CE48369B8D0C}" type="par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0883B80B-6898-4CCA-9277-A8D779AAF637}" type="sib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B6BCD68B-1A62-4184-8FEE-9FD5D487B66F}">
      <dgm:prSet phldrT="[Текст]" custT="1"/>
      <dgm:spPr>
        <a:xfrm rot="5400000">
          <a:off x="4982019" y="-322897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45 827,8руб</a:t>
          </a:r>
          <a:r>
            <a:rPr lang="ru-RU" sz="3200" dirty="0" smtClean="0"/>
            <a:t>.</a:t>
          </a:r>
          <a:endParaRPr kumimoji="0" lang="ru-RU" sz="1600" b="1" i="0" u="none" strike="noStrike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gm:t>
    </dgm:pt>
    <dgm:pt modelId="{2E2D4132-0C1E-4743-B71F-86FA2ED616FE}" type="par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46F7E4A-758D-4052-877C-512B6B6ADFCC}" type="sib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5EA8B86-1948-46A1-83D8-E9890D6A951C}">
      <dgm:prSet phldrT="[Текст]" custT="1"/>
      <dgm:spPr>
        <a:xfrm>
          <a:off x="0" y="3202031"/>
          <a:ext cx="2995357" cy="1523677"/>
        </a:xfrm>
      </dgm:spPr>
      <dgm:t>
        <a:bodyPr/>
        <a:lstStyle/>
        <a:p>
          <a:r>
            <a:rPr lang="ru-RU" sz="2000" i="0" dirty="0" smtClean="0"/>
            <a:t>Бюджет сбалансирован</a:t>
          </a:r>
          <a:endParaRPr lang="ru-RU" sz="1200" b="1" i="0" dirty="0" smtClean="0">
            <a:latin typeface="Arial Narrow" pitchFamily="34" charset="0"/>
            <a:ea typeface="+mn-ea"/>
            <a:cs typeface="Times New Roman" pitchFamily="18" charset="0"/>
          </a:endParaRPr>
        </a:p>
      </dgm:t>
    </dgm:pt>
    <dgm:pt modelId="{E65FFA3A-4014-4CC7-B2F3-008C873E5AB9}" type="par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CB8EFE5-9683-47CC-87CA-38BCCD4D3A4E}" type="sib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1FD3246F-1B6F-4449-8DFF-CA9BFAEBD291}">
      <dgm:prSet phldrT="[Текст]" custT="1"/>
      <dgm:spPr>
        <a:xfrm rot="5400000">
          <a:off x="4996008" y="1314275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0,0 </a:t>
          </a:r>
          <a:r>
            <a:rPr kumimoji="0" lang="ru-RU" sz="3200" b="1" i="0" u="none" strike="noStrike" cap="none" normalizeH="0" baseline="0" dirty="0" err="1" smtClean="0">
              <a:ln/>
              <a:effectLst/>
              <a:latin typeface="Lucida Sans Unicode"/>
              <a:ea typeface="+mn-ea"/>
              <a:cs typeface="Times New Roman" pitchFamily="18" charset="0"/>
            </a:rPr>
            <a:t>руб</a:t>
          </a:r>
          <a:endParaRPr kumimoji="0" lang="ru-RU" sz="3200" b="1" i="0" u="none" strike="noStrike" cap="none" normalizeH="0" baseline="0" dirty="0" smtClean="0">
            <a:ln/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A7DAB042-3D2C-4BDE-A8F3-BB098C43AA52}" type="sib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89DA4DA-1FB3-4051-A37E-5538B1E1386B}" type="par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7F9C587C-16E1-4C3A-ABC3-D524117F18F0}" type="pres">
      <dgm:prSet presAssocID="{B948386D-8574-47C1-9D30-52DF798348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DBD47-6AEC-42ED-BF32-7912CC8D7BC6}" type="pres">
      <dgm:prSet presAssocID="{0F0ADC53-9C17-433D-B2EC-07619D2D2309}" presName="linNode" presStyleCnt="0"/>
      <dgm:spPr/>
      <dgm:t>
        <a:bodyPr/>
        <a:lstStyle/>
        <a:p>
          <a:endParaRPr lang="ru-RU"/>
        </a:p>
      </dgm:t>
    </dgm:pt>
    <dgm:pt modelId="{EDCBF151-500B-4AAD-B92E-CDF4D9327F57}" type="pres">
      <dgm:prSet presAssocID="{0F0ADC53-9C17-433D-B2EC-07619D2D2309}" presName="parentText" presStyleLbl="node1" presStyleIdx="0" presStyleCnt="3" custLinFactNeighborY="-15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E82C96-39F0-4D55-A89B-C9E0430F9AAC}" type="pres">
      <dgm:prSet presAssocID="{0F0ADC53-9C17-433D-B2EC-07619D2D2309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766F542-8D6D-4B84-9538-B659AB49C072}" type="pres">
      <dgm:prSet presAssocID="{EFEC542B-FBDB-4176-870F-AF42649E48B5}" presName="sp" presStyleCnt="0"/>
      <dgm:spPr/>
      <dgm:t>
        <a:bodyPr/>
        <a:lstStyle/>
        <a:p>
          <a:endParaRPr lang="ru-RU"/>
        </a:p>
      </dgm:t>
    </dgm:pt>
    <dgm:pt modelId="{6CB26A5B-B63E-40DC-8110-C2F0E3717C3B}" type="pres">
      <dgm:prSet presAssocID="{E93844F2-7DB1-4A26-9B43-035B8B83FA66}" presName="linNode" presStyleCnt="0"/>
      <dgm:spPr/>
      <dgm:t>
        <a:bodyPr/>
        <a:lstStyle/>
        <a:p>
          <a:endParaRPr lang="ru-RU"/>
        </a:p>
      </dgm:t>
    </dgm:pt>
    <dgm:pt modelId="{33AD4820-E2B9-4453-887A-1D3B85C988E3}" type="pres">
      <dgm:prSet presAssocID="{E93844F2-7DB1-4A26-9B43-035B8B83FA66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D1535C0-EFAE-4BDE-960C-942767BCE304}" type="pres">
      <dgm:prSet presAssocID="{E93844F2-7DB1-4A26-9B43-035B8B83FA66}" presName="descendantText" presStyleLbl="alignAccFollowNode1" presStyleIdx="1" presStyleCnt="3" custLinFactNeighborX="-2217" custLinFactNeighborY="-199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4C97C2EB-599E-41CC-B5C6-B27D65068A41}" type="pres">
      <dgm:prSet presAssocID="{0883B80B-6898-4CCA-9277-A8D779AAF637}" presName="sp" presStyleCnt="0"/>
      <dgm:spPr/>
      <dgm:t>
        <a:bodyPr/>
        <a:lstStyle/>
        <a:p>
          <a:endParaRPr lang="ru-RU"/>
        </a:p>
      </dgm:t>
    </dgm:pt>
    <dgm:pt modelId="{55AE06B4-A2DE-41E9-A1D2-C6553B579A4A}" type="pres">
      <dgm:prSet presAssocID="{D5EA8B86-1948-46A1-83D8-E9890D6A951C}" presName="linNode" presStyleCnt="0"/>
      <dgm:spPr/>
      <dgm:t>
        <a:bodyPr/>
        <a:lstStyle/>
        <a:p>
          <a:endParaRPr lang="ru-RU"/>
        </a:p>
      </dgm:t>
    </dgm:pt>
    <dgm:pt modelId="{D05B7DFB-5FE1-41FF-AC5E-CF203E526E22}" type="pres">
      <dgm:prSet presAssocID="{D5EA8B86-1948-46A1-83D8-E9890D6A951C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93F5BC7-36F4-4C1F-B335-E5D098FB92A9}" type="pres">
      <dgm:prSet presAssocID="{D5EA8B86-1948-46A1-83D8-E9890D6A951C}" presName="descendantText" presStyleLbl="alignAccFollowNode1" presStyleIdx="2" presStyleCnt="3" custLinFactNeighborX="-1750" custLinFactNeighborY="10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0118C38B-5621-4D79-854E-1CC586B1773C}" srcId="{E93844F2-7DB1-4A26-9B43-035B8B83FA66}" destId="{B6BCD68B-1A62-4184-8FEE-9FD5D487B66F}" srcOrd="0" destOrd="0" parTransId="{2E2D4132-0C1E-4743-B71F-86FA2ED616FE}" sibTransId="{346F7E4A-758D-4052-877C-512B6B6ADFCC}"/>
    <dgm:cxn modelId="{DAE17290-E323-4D9D-96C9-7F8BEB324BF1}" type="presOf" srcId="{D5EA8B86-1948-46A1-83D8-E9890D6A951C}" destId="{D05B7DFB-5FE1-41FF-AC5E-CF203E526E22}" srcOrd="0" destOrd="0" presId="urn:microsoft.com/office/officeart/2005/8/layout/vList5"/>
    <dgm:cxn modelId="{2A33B380-C900-4B22-B1F6-00CFA4C6E460}" srcId="{0F0ADC53-9C17-433D-B2EC-07619D2D2309}" destId="{E0C8B45F-944E-4CA1-97C7-4D2C9E8DF6F9}" srcOrd="0" destOrd="0" parTransId="{6C0C7304-6631-4465-B84E-D16D19D3255F}" sibTransId="{56E64F89-108A-405E-8644-6E684D633203}"/>
    <dgm:cxn modelId="{CB9F5F4B-6946-42BD-A648-3FFEA7844DD5}" type="presOf" srcId="{B6BCD68B-1A62-4184-8FEE-9FD5D487B66F}" destId="{6D1535C0-EFAE-4BDE-960C-942767BCE304}" srcOrd="0" destOrd="0" presId="urn:microsoft.com/office/officeart/2005/8/layout/vList5"/>
    <dgm:cxn modelId="{53A8C325-7B53-439C-883E-8E6AFE8059A3}" type="presOf" srcId="{1FD3246F-1B6F-4449-8DFF-CA9BFAEBD291}" destId="{C93F5BC7-36F4-4C1F-B335-E5D098FB92A9}" srcOrd="0" destOrd="0" presId="urn:microsoft.com/office/officeart/2005/8/layout/vList5"/>
    <dgm:cxn modelId="{0FE67EBD-81B5-4C9B-9E86-DC60EA241356}" type="presOf" srcId="{B948386D-8574-47C1-9D30-52DF7983482C}" destId="{7F9C587C-16E1-4C3A-ABC3-D524117F18F0}" srcOrd="0" destOrd="0" presId="urn:microsoft.com/office/officeart/2005/8/layout/vList5"/>
    <dgm:cxn modelId="{28F79D64-BF3E-4C27-923E-C5A611EC3748}" srcId="{B948386D-8574-47C1-9D30-52DF7983482C}" destId="{D5EA8B86-1948-46A1-83D8-E9890D6A951C}" srcOrd="2" destOrd="0" parTransId="{E65FFA3A-4014-4CC7-B2F3-008C873E5AB9}" sibTransId="{DCB8EFE5-9683-47CC-87CA-38BCCD4D3A4E}"/>
    <dgm:cxn modelId="{7B7387B1-A779-4958-961C-68B2054256C9}" type="presOf" srcId="{E0C8B45F-944E-4CA1-97C7-4D2C9E8DF6F9}" destId="{F7E82C96-39F0-4D55-A89B-C9E0430F9AAC}" srcOrd="0" destOrd="0" presId="urn:microsoft.com/office/officeart/2005/8/layout/vList5"/>
    <dgm:cxn modelId="{824432A0-96A7-4D5D-8A17-682BB65BF6F0}" type="presOf" srcId="{E93844F2-7DB1-4A26-9B43-035B8B83FA66}" destId="{33AD4820-E2B9-4453-887A-1D3B85C988E3}" srcOrd="0" destOrd="0" presId="urn:microsoft.com/office/officeart/2005/8/layout/vList5"/>
    <dgm:cxn modelId="{BECE05C3-EDB8-4677-81AF-1BD0384C74D4}" srcId="{B948386D-8574-47C1-9D30-52DF7983482C}" destId="{E93844F2-7DB1-4A26-9B43-035B8B83FA66}" srcOrd="1" destOrd="0" parTransId="{91ABB895-0F4F-4E1F-B552-CE48369B8D0C}" sibTransId="{0883B80B-6898-4CCA-9277-A8D779AAF637}"/>
    <dgm:cxn modelId="{44F9D249-C69D-4280-9967-153138435BD0}" type="presOf" srcId="{0F0ADC53-9C17-433D-B2EC-07619D2D2309}" destId="{EDCBF151-500B-4AAD-B92E-CDF4D9327F57}" srcOrd="0" destOrd="0" presId="urn:microsoft.com/office/officeart/2005/8/layout/vList5"/>
    <dgm:cxn modelId="{A426A6E3-FC51-4E76-8BCD-6BEC39728FBF}" srcId="{B948386D-8574-47C1-9D30-52DF7983482C}" destId="{0F0ADC53-9C17-433D-B2EC-07619D2D2309}" srcOrd="0" destOrd="0" parTransId="{A6130D11-A9A8-4595-9818-379C1BD01889}" sibTransId="{EFEC542B-FBDB-4176-870F-AF42649E48B5}"/>
    <dgm:cxn modelId="{C7ADA462-BC36-49BA-95B3-CD0069100FA6}" srcId="{D5EA8B86-1948-46A1-83D8-E9890D6A951C}" destId="{1FD3246F-1B6F-4449-8DFF-CA9BFAEBD291}" srcOrd="0" destOrd="0" parTransId="{389DA4DA-1FB3-4051-A37E-5538B1E1386B}" sibTransId="{A7DAB042-3D2C-4BDE-A8F3-BB098C43AA52}"/>
    <dgm:cxn modelId="{5E911BA7-4F79-44C1-8F90-C13FD8D1C35A}" type="presParOf" srcId="{7F9C587C-16E1-4C3A-ABC3-D524117F18F0}" destId="{D0EDBD47-6AEC-42ED-BF32-7912CC8D7BC6}" srcOrd="0" destOrd="0" presId="urn:microsoft.com/office/officeart/2005/8/layout/vList5"/>
    <dgm:cxn modelId="{EC57A8C3-C2D7-4547-A900-AA66C484E799}" type="presParOf" srcId="{D0EDBD47-6AEC-42ED-BF32-7912CC8D7BC6}" destId="{EDCBF151-500B-4AAD-B92E-CDF4D9327F57}" srcOrd="0" destOrd="0" presId="urn:microsoft.com/office/officeart/2005/8/layout/vList5"/>
    <dgm:cxn modelId="{FAA08D64-BAB8-42B8-AD00-F249D561C3C2}" type="presParOf" srcId="{D0EDBD47-6AEC-42ED-BF32-7912CC8D7BC6}" destId="{F7E82C96-39F0-4D55-A89B-C9E0430F9AAC}" srcOrd="1" destOrd="0" presId="urn:microsoft.com/office/officeart/2005/8/layout/vList5"/>
    <dgm:cxn modelId="{67344900-1E6B-47E3-88CE-B78B9665CFC5}" type="presParOf" srcId="{7F9C587C-16E1-4C3A-ABC3-D524117F18F0}" destId="{1766F542-8D6D-4B84-9538-B659AB49C072}" srcOrd="1" destOrd="0" presId="urn:microsoft.com/office/officeart/2005/8/layout/vList5"/>
    <dgm:cxn modelId="{A554D83D-C9BC-461A-B0D0-E6C097AE997F}" type="presParOf" srcId="{7F9C587C-16E1-4C3A-ABC3-D524117F18F0}" destId="{6CB26A5B-B63E-40DC-8110-C2F0E3717C3B}" srcOrd="2" destOrd="0" presId="urn:microsoft.com/office/officeart/2005/8/layout/vList5"/>
    <dgm:cxn modelId="{12AB0103-9A7E-4A8F-B4AE-48CC75E3F687}" type="presParOf" srcId="{6CB26A5B-B63E-40DC-8110-C2F0E3717C3B}" destId="{33AD4820-E2B9-4453-887A-1D3B85C988E3}" srcOrd="0" destOrd="0" presId="urn:microsoft.com/office/officeart/2005/8/layout/vList5"/>
    <dgm:cxn modelId="{0EBDF684-FFAC-4F25-A08D-4BF1DF87FE4F}" type="presParOf" srcId="{6CB26A5B-B63E-40DC-8110-C2F0E3717C3B}" destId="{6D1535C0-EFAE-4BDE-960C-942767BCE304}" srcOrd="1" destOrd="0" presId="urn:microsoft.com/office/officeart/2005/8/layout/vList5"/>
    <dgm:cxn modelId="{B80D81D2-813D-4F40-B0B1-8AFE1B7A86A8}" type="presParOf" srcId="{7F9C587C-16E1-4C3A-ABC3-D524117F18F0}" destId="{4C97C2EB-599E-41CC-B5C6-B27D65068A41}" srcOrd="3" destOrd="0" presId="urn:microsoft.com/office/officeart/2005/8/layout/vList5"/>
    <dgm:cxn modelId="{A391C23F-4668-44A0-8EB7-1DA7CBF0F9AE}" type="presParOf" srcId="{7F9C587C-16E1-4C3A-ABC3-D524117F18F0}" destId="{55AE06B4-A2DE-41E9-A1D2-C6553B579A4A}" srcOrd="4" destOrd="0" presId="urn:microsoft.com/office/officeart/2005/8/layout/vList5"/>
    <dgm:cxn modelId="{83E2766D-9A1E-4E5F-B979-EFB90E4F806B}" type="presParOf" srcId="{55AE06B4-A2DE-41E9-A1D2-C6553B579A4A}" destId="{D05B7DFB-5FE1-41FF-AC5E-CF203E526E22}" srcOrd="0" destOrd="0" presId="urn:microsoft.com/office/officeart/2005/8/layout/vList5"/>
    <dgm:cxn modelId="{A729D58D-F7C4-4673-BBD6-E919CE2D1888}" type="presParOf" srcId="{55AE06B4-A2DE-41E9-A1D2-C6553B579A4A}" destId="{C93F5BC7-36F4-4C1F-B335-E5D098FB9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82C96-39F0-4D55-A89B-C9E0430F9AAC}">
      <dsp:nvSpPr>
        <dsp:cNvPr id="0" name=""/>
        <dsp:cNvSpPr/>
      </dsp:nvSpPr>
      <dsp:spPr>
        <a:xfrm rot="5400000">
          <a:off x="5048426" y="-1898392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kern="1200" dirty="0" smtClean="0"/>
            <a:t>45 827,8руб</a:t>
          </a:r>
          <a:r>
            <a:rPr lang="ru-RU" sz="3200" kern="1200" dirty="0" smtClean="0"/>
            <a:t>.</a:t>
          </a:r>
          <a:endParaRPr kumimoji="0" lang="ru-RU" sz="1600" b="1" i="0" u="none" strike="noStrike" kern="1200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sp:txBody>
      <dsp:txXfrm rot="5400000">
        <a:off x="5048426" y="-1898392"/>
        <a:ext cx="1218942" cy="5325080"/>
      </dsp:txXfrm>
    </dsp:sp>
    <dsp:sp modelId="{EDCBF151-500B-4AAD-B92E-CDF4D9327F57}">
      <dsp:nvSpPr>
        <dsp:cNvPr id="0" name=""/>
        <dsp:cNvSpPr/>
      </dsp:nvSpPr>
      <dsp:spPr>
        <a:xfrm>
          <a:off x="0" y="7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Доходы </a:t>
          </a:r>
        </a:p>
      </dsp:txBody>
      <dsp:txXfrm>
        <a:off x="0" y="7"/>
        <a:ext cx="2995357" cy="1523677"/>
      </dsp:txXfrm>
    </dsp:sp>
    <dsp:sp modelId="{6D1535C0-EFAE-4BDE-960C-942767BCE304}">
      <dsp:nvSpPr>
        <dsp:cNvPr id="0" name=""/>
        <dsp:cNvSpPr/>
      </dsp:nvSpPr>
      <dsp:spPr>
        <a:xfrm rot="5400000">
          <a:off x="4982019" y="-322897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kern="1200" dirty="0" smtClean="0"/>
            <a:t>45 827,8руб</a:t>
          </a:r>
          <a:r>
            <a:rPr lang="ru-RU" sz="3200" kern="1200" dirty="0" smtClean="0"/>
            <a:t>.</a:t>
          </a:r>
          <a:endParaRPr kumimoji="0" lang="ru-RU" sz="1600" b="1" i="0" u="none" strike="noStrike" kern="1200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sp:txBody>
      <dsp:txXfrm rot="5400000">
        <a:off x="4982019" y="-322897"/>
        <a:ext cx="1218942" cy="5325080"/>
      </dsp:txXfrm>
    </dsp:sp>
    <dsp:sp modelId="{33AD4820-E2B9-4453-887A-1D3B85C988E3}">
      <dsp:nvSpPr>
        <dsp:cNvPr id="0" name=""/>
        <dsp:cNvSpPr/>
      </dsp:nvSpPr>
      <dsp:spPr>
        <a:xfrm>
          <a:off x="0" y="1602170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Расходы</a:t>
          </a:r>
          <a:endParaRPr lang="ru-RU" sz="1200" b="1" kern="1200" dirty="0">
            <a:latin typeface="+mn-lt"/>
            <a:ea typeface="+mn-ea"/>
            <a:cs typeface="Arial" pitchFamily="34" charset="0"/>
          </a:endParaRPr>
        </a:p>
      </dsp:txBody>
      <dsp:txXfrm>
        <a:off x="0" y="1602170"/>
        <a:ext cx="2995357" cy="1523677"/>
      </dsp:txXfrm>
    </dsp:sp>
    <dsp:sp modelId="{C93F5BC7-36F4-4C1F-B335-E5D098FB92A9}">
      <dsp:nvSpPr>
        <dsp:cNvPr id="0" name=""/>
        <dsp:cNvSpPr/>
      </dsp:nvSpPr>
      <dsp:spPr>
        <a:xfrm rot="5400000">
          <a:off x="4996008" y="1314275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0,0 </a:t>
          </a:r>
          <a:r>
            <a:rPr kumimoji="0" lang="ru-RU" sz="3200" b="1" i="0" u="none" strike="noStrike" kern="1200" cap="none" normalizeH="0" baseline="0" dirty="0" err="1" smtClean="0">
              <a:ln/>
              <a:effectLst/>
              <a:latin typeface="Lucida Sans Unicode"/>
              <a:ea typeface="+mn-ea"/>
              <a:cs typeface="Times New Roman" pitchFamily="18" charset="0"/>
            </a:rPr>
            <a:t>руб</a:t>
          </a:r>
          <a:endParaRPr kumimoji="0" lang="ru-RU" sz="3200" b="1" i="0" u="none" strike="noStrike" kern="1200" cap="none" normalizeH="0" baseline="0" dirty="0" smtClean="0">
            <a:ln/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 rot="5400000">
        <a:off x="4996008" y="1314275"/>
        <a:ext cx="1218942" cy="5325080"/>
      </dsp:txXfrm>
    </dsp:sp>
    <dsp:sp modelId="{D05B7DFB-5FE1-41FF-AC5E-CF203E526E22}">
      <dsp:nvSpPr>
        <dsp:cNvPr id="0" name=""/>
        <dsp:cNvSpPr/>
      </dsp:nvSpPr>
      <dsp:spPr>
        <a:xfrm>
          <a:off x="0" y="3202031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Бюджет сбалансирован</a:t>
          </a:r>
          <a:endParaRPr lang="ru-RU" sz="1200" b="1" i="0" kern="1200" dirty="0" smtClean="0">
            <a:latin typeface="Arial Narrow" pitchFamily="34" charset="0"/>
            <a:ea typeface="+mn-ea"/>
            <a:cs typeface="Times New Roman" pitchFamily="18" charset="0"/>
          </a:endParaRPr>
        </a:p>
      </dsp:txBody>
      <dsp:txXfrm>
        <a:off x="0" y="3202031"/>
        <a:ext cx="2995357" cy="1523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BE6D-2C10-4B75-A1BA-88FCF906FA16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1471511"/>
          </a:xfrm>
          <a:prstGeom prst="rect">
            <a:avLst/>
          </a:prstGeom>
          <a:solidFill>
            <a:schemeClr val="lt1"/>
          </a:solidFill>
          <a:ln w="3175">
            <a:solidFill>
              <a:schemeClr val="tx1">
                <a:lumMod val="65000"/>
                <a:lumOff val="35000"/>
                <a:alpha val="20000"/>
              </a:scheme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180000" rIns="91440" bIns="180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ДЛЯ ГРАЖДАН ВНУТРИГОРОДСКОГО МУНИЦИПАЛЬНОГО ОБРАЗОВАНИЯ САНКТ-ПЕТЕРБУРГА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ПОСЕЛКА САПЕРНЫЙ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14480" y="5077438"/>
            <a:ext cx="5429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 ВМО СПб п. Саперный принят решением Муниципального Совета МО п. Саперный от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23.12.2020года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№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21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/2020.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142852"/>
            <a:ext cx="714380" cy="857256"/>
          </a:xfrm>
          <a:prstGeom prst="roundRect">
            <a:avLst/>
          </a:prstGeom>
          <a:solidFill>
            <a:schemeClr val="bg1"/>
          </a:solidFill>
          <a:ln w="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ФУНКЦИОНАЛЬНАЯ СТРУКТУРА РАСХОДОВ БЮДЖЕТА 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2021 </a:t>
            </a:r>
            <a:r>
              <a:rPr lang="ru-RU" sz="2000" dirty="0" smtClean="0"/>
              <a:t>год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172" y="1500178"/>
          <a:ext cx="8229658" cy="385764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783777"/>
                <a:gridCol w="3510668"/>
                <a:gridCol w="1404266"/>
                <a:gridCol w="1371610"/>
                <a:gridCol w="1159337"/>
              </a:tblGrid>
              <a:tr h="7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№ </a:t>
                      </a:r>
                      <a:r>
                        <a:rPr lang="ru-RU" sz="1500" dirty="0" err="1"/>
                        <a:t>п</a:t>
                      </a:r>
                      <a:r>
                        <a:rPr lang="ru-RU" sz="1500" dirty="0"/>
                        <a:t>/</a:t>
                      </a:r>
                      <a:r>
                        <a:rPr lang="ru-RU" sz="1500" dirty="0" err="1"/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Наименование кода классификации расходов бюджета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Раздел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Бюджетные назначения, тыс. руб.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Удельный вес, 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45 827,8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100,0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Общегосударственные вопросы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11 575,1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25,26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Национальная безопасность и правоохранительная деятельность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0300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Национальная экономика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0400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9 114,6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19,89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Жилищно-коммунальное хозяйство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0500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15 642,7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34,14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Охрана окружающей среды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0600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0,16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Образование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0700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300,0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0,65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Культура и кинематография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0800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6 084,2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13,28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Социальная политика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1 865,5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4,07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Физическая культура и спорт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1 085,7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2,37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Средства массовой информации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1200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80,0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0,17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Показатели расходов бюджета по их видам</a:t>
            </a:r>
            <a:endParaRPr lang="ru-RU" sz="20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1484784"/>
          <a:ext cx="7416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38568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КОНТАКТНАЯ ИНФОРМАЦИЯ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14422"/>
          <a:ext cx="8358246" cy="48047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86082"/>
                <a:gridCol w="2786082"/>
                <a:gridCol w="2786082"/>
              </a:tblGrid>
              <a:tr h="239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организации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Режим работы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Руководитель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Муниципальный Совет внутригородского муниципального образования Санкт-Петербурга поселка Саперный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Адрес: 196644, г. Санкт-Петербург, п. Саперный, ул. Дорожная, д.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Тел.(факс): (812)-462-16-31 / (812)-462-16-32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Электронная почта: </a:t>
                      </a:r>
                      <a:r>
                        <a:rPr lang="en-US" sz="1400" dirty="0"/>
                        <a:t>mo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saperka</a:t>
                      </a:r>
                      <a:r>
                        <a:rPr lang="ru-RU" sz="1400" dirty="0"/>
                        <a:t>@</a:t>
                      </a:r>
                      <a:r>
                        <a:rPr lang="en-US" sz="1400" dirty="0"/>
                        <a:t>mail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ru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понедельник-четверг: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09.00 - до 18.00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пятница</a:t>
                      </a:r>
                      <a:r>
                        <a:rPr lang="ru-RU" sz="1400" dirty="0"/>
                        <a:t>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09.00 – до 17.00 часов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Обеденный </a:t>
                      </a:r>
                      <a:r>
                        <a:rPr lang="ru-RU" sz="1400" dirty="0"/>
                        <a:t>перерыв: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13.00 – до 14.00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Выходные</a:t>
                      </a:r>
                      <a:r>
                        <a:rPr lang="ru-RU" sz="1400" dirty="0"/>
                        <a:t>: суббота, воскресенье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Палшкова</a:t>
                      </a:r>
                      <a:r>
                        <a:rPr lang="ru-RU" sz="1400" dirty="0"/>
                        <a:t> Евгения Анатольевна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Местная Администрация внутригородского муниципального образования Санкт-Петербурга поселка Саперный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Адрес: 196644, г. Санкт-Петербург, п. Саперный, ул. Дорожная, д.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Тел.(факс): (812)-462-16-31 / (812)-462-16-32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Электронная почта: </a:t>
                      </a:r>
                      <a:r>
                        <a:rPr lang="en-US" sz="1400" dirty="0"/>
                        <a:t>mo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saperka</a:t>
                      </a:r>
                      <a:r>
                        <a:rPr lang="ru-RU" sz="1400" dirty="0"/>
                        <a:t>@</a:t>
                      </a:r>
                      <a:r>
                        <a:rPr lang="en-US" sz="1400" dirty="0"/>
                        <a:t>mail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ru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Харитонов Дмитрий Олегович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6429396"/>
            <a:ext cx="2786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Официальный сайт: https://mo-saperniy.ru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214290"/>
            <a:ext cx="7715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характеристики внутригородского муниципального образования Санкт-Петербурга поселка Саперный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flipH="1">
            <a:off x="285720" y="1019590"/>
            <a:ext cx="85725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Граница поселка Саперный проходит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от пересечения Лагерного шоссе с южной стороной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 на север по оси Лагерного шоссе до Шлиссельбургского шоссе, далее по оси Шлиссельбургского шоссе до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Корчминского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ручья, далее по оси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Корчминского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ручья до южной границы земель водозаборных сооружений, далее по южной и восточной границе территории водозаборных сооружений до оси реки Невы (граница со Всеволожским районом Ленинградской области).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282727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Далее граница идет по оси реки Невы в восточном направлении до поселка Большие Пороги Ленинградской области (граница с Кировским районом Ленинградской области), где пересекает реку Неву, а затем береговую зону левого берега реки в юго-западном направлении, проходя по границе между промышленной зоной поселка Саперный и земельным участком сельскохозяйственного предприятия им.Тельмана (переданного в ведение администрации города Отрадное), затем поворачивает на юго-восток и идет по границе этого земельного участка до северной стороны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дороги, по полосе отвода этой железной дороги проходит до реки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Тосны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и затем по оси реки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Тосны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идет на юг до южной стороны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дороги, далее по южной стороне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 до Лагерного шоссе.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dirty="0" smtClean="0"/>
              <a:t>Площадь муниципального образования составляет - 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580 га, ч</a:t>
            </a:r>
            <a:r>
              <a:rPr lang="ru-RU" sz="1000" dirty="0" smtClean="0"/>
              <a:t>исленность населения муниципального образования — 1625 чел.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143248"/>
            <a:ext cx="4369381" cy="300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4282" y="6315038"/>
            <a:ext cx="8715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Жилой фонд поселка Саперный представлен из многоэтажных кирпичных и панельных строений и индивидуальных жилищных строений (частный сектор).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4348" y="214290"/>
            <a:ext cx="7715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ГОЛОССАРИЙ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1214422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поступающие в бюджет денежные средства, в виде налоговых, неналоговых и безвозмездных поступлений.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органов местного самоуправления.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Дефицит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превышение расходов бюджета над его доходами (-).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–превышение доходов бюджета над его расходами (+).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Межбюджетные трансферты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Субвенция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Дотация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превышение доходов над расходами прошлых лет, остатки денежных средств на счетах.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4414" y="214290"/>
            <a:ext cx="7215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ОСНОВНЫЕ ХАРАКТЕРИСТИКИ </a:t>
            </a:r>
            <a:r>
              <a:rPr lang="ru-RU" sz="2000" dirty="0" smtClean="0"/>
              <a:t>БЮДЖЕТА </a:t>
            </a:r>
            <a:r>
              <a:rPr lang="ru-RU" sz="2000" dirty="0"/>
              <a:t>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2021 </a:t>
            </a:r>
            <a:r>
              <a:rPr lang="ru-RU" sz="2000" dirty="0" smtClean="0"/>
              <a:t>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294397"/>
            <a:ext cx="2178043" cy="217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14480" y="1500174"/>
            <a:ext cx="557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Доходы-Расходы=Дефицит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2294397"/>
            <a:ext cx="2179630" cy="21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4688341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Дефицит – расходы больше доходов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14876" y="4688341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 err="1" smtClean="0"/>
              <a:t>Профицит</a:t>
            </a:r>
            <a:r>
              <a:rPr lang="ru-RU" sz="1400" dirty="0" smtClean="0"/>
              <a:t> – доходы больше расходов)</a:t>
            </a:r>
          </a:p>
          <a:p>
            <a:pPr algn="ctr"/>
            <a:r>
              <a:rPr lang="ru-RU" sz="1400" dirty="0" smtClean="0"/>
              <a:t>(При превышении доходов над расходами принимается решение, как их использовать (например, накапливать  резервы, остатки, если имеется, то погашать долг).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ОСНОВНЫЕ ПАРАМЕТРЫ БЮДЖЕТА ВНУТРИГОРОДСКОГО МУНИЦИПАЛЬНОГО ОБРАЗОВАНИЯ САНКТ-ПЕТЕРБУРГА ПОСЕЛКА САПЕРНЫЙ</a:t>
            </a:r>
            <a:r>
              <a:rPr lang="en-US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smtClean="0"/>
              <a:t>2021 </a:t>
            </a:r>
            <a:r>
              <a:rPr lang="ru-RU" sz="2000" dirty="0" smtClean="0"/>
              <a:t>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261966593"/>
              </p:ext>
            </p:extLst>
          </p:nvPr>
        </p:nvGraphicFramePr>
        <p:xfrm>
          <a:off x="357158" y="1428736"/>
          <a:ext cx="8320438" cy="472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ДОХОДЫ БЮДЖЕТА</a:t>
            </a:r>
          </a:p>
          <a:p>
            <a:pPr algn="ctr"/>
            <a:r>
              <a:rPr lang="ru-RU" sz="2000" i="1" dirty="0" smtClean="0"/>
              <a:t>(Доходы бюджета - безвозмездные и безвозвратные поступления денежных средств в бюджет).</a:t>
            </a:r>
            <a:endParaRPr lang="ru-RU" sz="20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1598013"/>
            <a:ext cx="7715272" cy="5078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Налоговые доходы: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Налог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доходы физических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лиц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3418296"/>
            <a:ext cx="7744912" cy="25391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/>
              <a:t>Безвозмездные поступления: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</a:t>
            </a:r>
            <a:r>
              <a:rPr lang="ru-RU" sz="1100" dirty="0" smtClean="0"/>
              <a:t>Дотации на выравнивание бюджетной обеспеченности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Субвенции </a:t>
            </a:r>
            <a:r>
              <a:rPr lang="ru-RU" sz="1100" dirty="0" smtClean="0"/>
              <a:t>бюджетам внутригородских муниципальных образований Санкт-Петербурга на выполнение отдельных государственных полномочий Санкт-Петербурга по организации и осуществлению деятельности по опеке и попечительству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выполнение отдельного государственного полномочия Санкт-Петербурга по 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выполнение отдельного государственного полномочия Санкт-Петербурга по организации и осуществлению уборки и санитарной очистки территорий;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городов федерального значения на содержание ребенка в семье опекуна и приемной семье, а также вознаграждение, причитающееся приемному родителю;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содержание ребенка в семье опекуна и приемной семье.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СТРУКТУРА ДОХОДНОЙ ЧАСТИ БЮДЖЕТА 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2021 </a:t>
            </a:r>
            <a:r>
              <a:rPr lang="ru-RU" sz="2000" dirty="0" smtClean="0"/>
              <a:t>год</a:t>
            </a:r>
            <a:endParaRPr lang="ru-RU" sz="20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643050"/>
          <a:ext cx="8143931" cy="209249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231209"/>
                <a:gridCol w="2565017"/>
                <a:gridCol w="2058427"/>
                <a:gridCol w="2289278"/>
              </a:tblGrid>
              <a:tr h="3955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№ </a:t>
                      </a:r>
                      <a:r>
                        <a:rPr lang="ru-RU" sz="1500" u="none" strike="noStrike" dirty="0" err="1"/>
                        <a:t>п</a:t>
                      </a:r>
                      <a:r>
                        <a:rPr lang="ru-RU" sz="1500" u="none" strike="noStrike" dirty="0"/>
                        <a:t>/</a:t>
                      </a:r>
                      <a:r>
                        <a:rPr lang="ru-RU" sz="1500" u="none" strike="noStrike" dirty="0" err="1"/>
                        <a:t>п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Наименование кода классификации доходов бюджета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Бюджетные назначения, тыс.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Удельный вес, %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1551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Всего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45 837,8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100,0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3955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Налоговые и неналоговые доходы, в том числе: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547,0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1,2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2636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2.1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Налог </a:t>
                      </a:r>
                      <a:r>
                        <a:rPr lang="ru-RU" sz="1500" u="none" strike="noStrike" dirty="0"/>
                        <a:t>на </a:t>
                      </a:r>
                      <a:r>
                        <a:rPr lang="ru-RU" sz="1500" u="none" strike="noStrike" dirty="0" smtClean="0"/>
                        <a:t>доходы физических лиц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547,0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1,2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2636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Безвозмездные поступления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45 280,8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98,8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38568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Поступления денежных средств в бюджет по видам доходов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5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03648" y="1772816"/>
          <a:ext cx="6631632" cy="36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РАСХОДЫ БЮДЖЕТА</a:t>
            </a:r>
          </a:p>
          <a:p>
            <a:pPr algn="ctr"/>
            <a:r>
              <a:rPr lang="ru-RU" sz="1400" i="1" dirty="0" smtClean="0"/>
              <a:t>(Расходы бюджета – утверждаются в соответствии с расходными обязательствами на основании проекта Закона Санкт-Петербурга "О бюджете Санкт-Петербурга на </a:t>
            </a:r>
            <a:r>
              <a:rPr lang="ru-RU" sz="1400" i="1" dirty="0" smtClean="0"/>
              <a:t>2021 </a:t>
            </a:r>
            <a:r>
              <a:rPr lang="ru-RU" sz="1400" i="1" dirty="0" smtClean="0"/>
              <a:t>год и на плановый период </a:t>
            </a:r>
            <a:r>
              <a:rPr lang="ru-RU" sz="1400" i="1" dirty="0" smtClean="0"/>
              <a:t>2022 </a:t>
            </a:r>
            <a:r>
              <a:rPr lang="ru-RU" sz="1400" i="1" dirty="0" smtClean="0"/>
              <a:t>и </a:t>
            </a:r>
            <a:r>
              <a:rPr lang="ru-RU" sz="1400" i="1" dirty="0" smtClean="0"/>
              <a:t>2023 </a:t>
            </a:r>
            <a:r>
              <a:rPr lang="ru-RU" sz="1400" i="1" dirty="0" smtClean="0"/>
              <a:t>годов")</a:t>
            </a:r>
            <a:endParaRPr lang="ru-RU" sz="1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1938992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Непрограммные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виды расходов: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Содержание представительного и исполнительного органов муниципального образования;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Уплата членских взносов;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Резервный фонд;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Другие общегосударственные вопросы (содержание архива, расходы на осуществление закупок товаров, работ, услуг для обеспечения муниципальных нужд);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Социальная политика (пенсионное обеспечение, социальное обеспечение населения, охрана семьи и детства);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Расходы на исполнение государственных полномочий  за счет субвенций из бюджета Санкт-Петербурга по составлению протоколов об административных правонарушениях; по организации и осуществлению уборки и санитарной очистки территорий; по организации и осуществлению деятельности по опеке и попечительству; на содержание ребенка в семье опекуна и приемной семье; на вознаграждение, причитающееся приемному родителю;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3357562"/>
            <a:ext cx="8715436" cy="301621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0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Программные виды расходов: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Расходы по реализации муниципальных программ ВМО СПб п. Саперный на 2020 год, по следующим направлениям: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Общегосударственные вопросы: (участие в профилактике терроризма и экстремизма; по охране здоровья граждан от воздействия окружающего табачного дыма; мер, направленных на укрепление межнационального и межконфессионального согласия);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ГО и ЧС;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Общеэкономические вопросы: (Участие в организации и финансировании временного трудоустройства несовершеннолетних в возрасте от 14 до 18 лет в свободное от учебы время);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Дорожное хозяйство (дорожные фонды);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Связь и информатика;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Содействие развитию малого бизнеса;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Благоустройство;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Охрана окружающей среды;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Профессиональная подготовка, переподготовка и повышение квалификации;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Молодежная политика: (участие в профилактике дорожно-транспортного травматизма; наркомании; работы по военно-патриотическому воспитанию граждан);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Культура, досуг;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Спорт;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СМИ.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342</TotalTime>
  <Words>1370</Words>
  <Application>Microsoft Office PowerPoint</Application>
  <PresentationFormat>Экран (4:3)</PresentationFormat>
  <Paragraphs>202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30</cp:revision>
  <dcterms:created xsi:type="dcterms:W3CDTF">2020-05-13T07:31:29Z</dcterms:created>
  <dcterms:modified xsi:type="dcterms:W3CDTF">2022-03-21T12:54:44Z</dcterms:modified>
</cp:coreProperties>
</file>